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notesMasterIdLst>
    <p:notesMasterId r:id="rId23"/>
  </p:notesMasterIdLst>
  <p:sldIdLst>
    <p:sldId id="433" r:id="rId2"/>
    <p:sldId id="440" r:id="rId3"/>
    <p:sldId id="443" r:id="rId4"/>
    <p:sldId id="461" r:id="rId5"/>
    <p:sldId id="467" r:id="rId6"/>
    <p:sldId id="468" r:id="rId7"/>
    <p:sldId id="469" r:id="rId8"/>
    <p:sldId id="475" r:id="rId9"/>
    <p:sldId id="471" r:id="rId10"/>
    <p:sldId id="436" r:id="rId11"/>
    <p:sldId id="439" r:id="rId12"/>
    <p:sldId id="438" r:id="rId13"/>
    <p:sldId id="472" r:id="rId14"/>
    <p:sldId id="437" r:id="rId15"/>
    <p:sldId id="464" r:id="rId16"/>
    <p:sldId id="474" r:id="rId17"/>
    <p:sldId id="444" r:id="rId18"/>
    <p:sldId id="446" r:id="rId19"/>
    <p:sldId id="452" r:id="rId20"/>
    <p:sldId id="462" r:id="rId21"/>
    <p:sldId id="441" r:id="rId2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FFFFCC"/>
    <a:srgbClr val="FFCCFF"/>
    <a:srgbClr val="CCFFCC"/>
    <a:srgbClr val="008000"/>
    <a:srgbClr val="0000FF"/>
    <a:srgbClr val="6600CC"/>
    <a:srgbClr val="00FFFF"/>
    <a:srgbClr val="FF66CC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918" autoAdjust="0"/>
    <p:restoredTop sz="92399"/>
  </p:normalViewPr>
  <p:slideViewPr>
    <p:cSldViewPr showGuides="1">
      <p:cViewPr varScale="1">
        <p:scale>
          <a:sx n="72" d="100"/>
          <a:sy n="72" d="100"/>
        </p:scale>
        <p:origin x="1704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6A2B8-34BE-7447-920B-ED60CCDD523A}" type="datetimeFigureOut">
              <a:rPr lang="es-ES_tradnl" smtClean="0"/>
              <a:t>22/06/2021</a:t>
            </a:fld>
            <a:endParaRPr lang="es-ES_tradnl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4A05B-5D4E-244C-BB35-77CC98FFB78F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55961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988B4-1B0D-47ED-B801-76527CED347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22/06/2021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8709-22F4-407C-9714-3419CFDD011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637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988B4-1B0D-47ED-B801-76527CED347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22/06/2021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8709-22F4-407C-9714-3419CFDD011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80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988B4-1B0D-47ED-B801-76527CED347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22/06/2021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8709-22F4-407C-9714-3419CFDD011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55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988B4-1B0D-47ED-B801-76527CED347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22/06/2021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8709-22F4-407C-9714-3419CFDD011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58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988B4-1B0D-47ED-B801-76527CED347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22/06/2021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8709-22F4-407C-9714-3419CFDD011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680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988B4-1B0D-47ED-B801-76527CED347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22/06/2021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8709-22F4-407C-9714-3419CFDD011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9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988B4-1B0D-47ED-B801-76527CED347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22/06/2021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8709-22F4-407C-9714-3419CFDD011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2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988B4-1B0D-47ED-B801-76527CED347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22/06/2021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8709-22F4-407C-9714-3419CFDD011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13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988B4-1B0D-47ED-B801-76527CED347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22/06/2021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8709-22F4-407C-9714-3419CFDD011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699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988B4-1B0D-47ED-B801-76527CED347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22/06/2021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8709-22F4-407C-9714-3419CFDD011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532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988B4-1B0D-47ED-B801-76527CED347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22/06/2021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8709-22F4-407C-9714-3419CFDD011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3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988B4-1B0D-47ED-B801-76527CED347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22/06/2021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D8709-22F4-407C-9714-3419CFDD011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41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ogarcia@utvm.edu.mx" TargetMode="External"/><Relationship Id="rId2" Type="http://schemas.openxmlformats.org/officeDocument/2006/relationships/hyperlink" Target="mailto:gmartinez@utvm.edu.mx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F4DE3897-DB0F-4787-AF67-7DC7FB950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04" y="404664"/>
            <a:ext cx="8208912" cy="2208303"/>
          </a:xfrm>
          <a:noFill/>
          <a:effectLst/>
        </p:spPr>
        <p:txBody>
          <a:bodyPr>
            <a:noAutofit/>
          </a:bodyPr>
          <a:lstStyle/>
          <a:p>
            <a:pPr algn="r"/>
            <a:r>
              <a:rPr lang="es-MX" sz="4000" dirty="0">
                <a:solidFill>
                  <a:schemeClr val="tx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nir Black"/>
                <a:cs typeface="Avenir Black"/>
              </a:rPr>
              <a:t>Consejo </a:t>
            </a:r>
            <a:r>
              <a:rPr lang="es-ES" sz="4000" dirty="0">
                <a:solidFill>
                  <a:schemeClr val="tx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nir Black"/>
                <a:cs typeface="Avenir Black"/>
              </a:rPr>
              <a:t>Técnico</a:t>
            </a:r>
            <a:br>
              <a:rPr lang="es-ES" sz="4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nir Black"/>
                <a:cs typeface="Avenir Black"/>
              </a:rPr>
            </a:br>
            <a:r>
              <a:rPr lang="es-MX" sz="4000" dirty="0">
                <a:solidFill>
                  <a:schemeClr val="bg1">
                    <a:lumMod val="50000"/>
                  </a:schemeClr>
                </a:solidFill>
                <a:latin typeface="Avenir Black"/>
                <a:cs typeface="Avenir Black"/>
              </a:rPr>
              <a:t> </a:t>
            </a:r>
            <a:r>
              <a:rPr lang="es-MX" sz="2800" dirty="0">
                <a:solidFill>
                  <a:schemeClr val="bg1">
                    <a:lumMod val="50000"/>
                  </a:schemeClr>
                </a:solidFill>
                <a:latin typeface="Avenir Black"/>
                <a:cs typeface="Avenir Black"/>
              </a:rPr>
              <a:t>de Educación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Avenir Black"/>
                <a:cs typeface="Avenir Black"/>
              </a:rPr>
              <a:t> Superior</a:t>
            </a:r>
            <a:br>
              <a:rPr lang="es-ES" sz="2800" dirty="0">
                <a:solidFill>
                  <a:schemeClr val="bg1">
                    <a:lumMod val="50000"/>
                  </a:schemeClr>
                </a:solidFill>
                <a:latin typeface="Avenir Black"/>
                <a:cs typeface="Avenir Black"/>
              </a:rPr>
            </a:br>
            <a:r>
              <a:rPr lang="es-ES" sz="2800" dirty="0">
                <a:solidFill>
                  <a:schemeClr val="accent2">
                    <a:lumMod val="75000"/>
                  </a:schemeClr>
                </a:solidFill>
                <a:latin typeface="Avenir Black"/>
                <a:cs typeface="Avenir Black"/>
              </a:rPr>
              <a:t>CTES</a:t>
            </a:r>
            <a:br>
              <a:rPr lang="es-MX" sz="4000" cap="all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nir Black"/>
                <a:cs typeface="Avenir Black"/>
              </a:rPr>
            </a:br>
            <a:endParaRPr lang="es-MX" sz="1800" dirty="0">
              <a:solidFill>
                <a:schemeClr val="accent6"/>
              </a:solidFill>
              <a:latin typeface="Avenir Black"/>
              <a:cs typeface="Avenir Black"/>
            </a:endParaRPr>
          </a:p>
        </p:txBody>
      </p:sp>
      <p:pic>
        <p:nvPicPr>
          <p:cNvPr id="3" name="0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5" b="15255"/>
          <a:stretch/>
        </p:blipFill>
        <p:spPr>
          <a:xfrm>
            <a:off x="827584" y="1916832"/>
            <a:ext cx="4572000" cy="432048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8A7E7A0-9811-4299-947D-8F14A32368C0}"/>
              </a:ext>
            </a:extLst>
          </p:cNvPr>
          <p:cNvSpPr txBox="1"/>
          <p:nvPr/>
        </p:nvSpPr>
        <p:spPr>
          <a:xfrm>
            <a:off x="5652120" y="5844045"/>
            <a:ext cx="1423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JUNIO 2021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98576D3-596B-48B4-B19B-E1AEF43829D3}"/>
              </a:ext>
            </a:extLst>
          </p:cNvPr>
          <p:cNvSpPr/>
          <p:nvPr/>
        </p:nvSpPr>
        <p:spPr>
          <a:xfrm>
            <a:off x="107504" y="0"/>
            <a:ext cx="2664296" cy="6206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8210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6E79CA-6740-4FE7-96C1-80A374BC5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24744"/>
            <a:ext cx="7886700" cy="54880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Estrategias de atención:</a:t>
            </a:r>
          </a:p>
          <a:p>
            <a:pPr marL="0" indent="0" algn="just">
              <a:buNone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1.- Canalización que realizan los tutores por medio del SIIN.</a:t>
            </a:r>
          </a:p>
          <a:p>
            <a:pPr marL="0" indent="0" algn="just">
              <a:buNone/>
            </a:pP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96C0CC5-6E3C-4AC8-8BC7-4298845D8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716" y="2708920"/>
            <a:ext cx="5112568" cy="287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3246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6E79CA-6740-4FE7-96C1-80A374BC5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24744"/>
            <a:ext cx="7886700" cy="54880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Estrategias de atención:</a:t>
            </a:r>
          </a:p>
          <a:p>
            <a:pPr marL="0" indent="0" algn="just">
              <a:buNone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2.- Se tiene contacto con los tutores mediante correo electrónico para dar seguimiento a los alumnos canalizados.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0F8EB86-8FFC-4F57-9844-2ED788CC1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984" y="3000822"/>
            <a:ext cx="4860032" cy="2732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29786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6E79CA-6740-4FE7-96C1-80A374BC5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24744"/>
            <a:ext cx="7886700" cy="54880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Estrategias de atención:</a:t>
            </a:r>
          </a:p>
          <a:p>
            <a:pPr marL="0" indent="0" algn="just">
              <a:buNone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3.- Se atiende a los estudiantes que por interés personal solicitan el servicio, realizan la solicitud mediante correo electrónico.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246D377-1889-439A-8E47-859057BED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284984"/>
            <a:ext cx="4572000" cy="2570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01161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6E79CA-6740-4FE7-96C1-80A374BC5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24744"/>
            <a:ext cx="7886700" cy="54880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Estrategias de atención:</a:t>
            </a:r>
          </a:p>
          <a:p>
            <a:pPr marL="0" indent="0" algn="just">
              <a:buNone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4.- Las sesiones son por medio de llamadas, llamadas por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</a:rPr>
              <a:t>whatsapp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 o por mensajes de texto con estudiantes sordos.</a:t>
            </a:r>
            <a:endParaRPr lang="es-MX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930A873-2122-4907-86DA-4BF78342A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701" y="3429000"/>
            <a:ext cx="1294584" cy="2804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82CC2CB-1C32-42D8-8815-FCE4548EC7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436" y="2996952"/>
            <a:ext cx="1294584" cy="2804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08108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6E79CA-6740-4FE7-96C1-80A374BC5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24744"/>
            <a:ext cx="7886700" cy="54880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Estrategias de atención:</a:t>
            </a:r>
          </a:p>
          <a:p>
            <a:pPr marL="0" indent="0" algn="just">
              <a:buNone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5.- Se integra en el SIIN lo trabajado en cada sesión.</a:t>
            </a:r>
            <a:endParaRPr lang="es-MX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A09DAA6-35AE-489A-9904-AAE62FBC5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858" y="2401333"/>
            <a:ext cx="5220072" cy="2934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95122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CC303D0-EC7A-4BDF-AC72-900296C2C8CE}"/>
              </a:ext>
            </a:extLst>
          </p:cNvPr>
          <p:cNvSpPr txBox="1"/>
          <p:nvPr/>
        </p:nvSpPr>
        <p:spPr>
          <a:xfrm>
            <a:off x="971600" y="1577697"/>
            <a:ext cx="3325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>
                <a:solidFill>
                  <a:srgbClr val="993300"/>
                </a:solidFill>
              </a:rPr>
              <a:t>CAPACITACIÓN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4BDA83-9285-4ADF-BC21-094ABBAA1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242592"/>
            <a:ext cx="3432493" cy="2202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342C1E15-14B5-49D5-9933-2A78389DC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2471700"/>
            <a:ext cx="2966820" cy="19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8228C81-286B-46CB-9B8A-0D6474C90C35}"/>
              </a:ext>
            </a:extLst>
          </p:cNvPr>
          <p:cNvSpPr/>
          <p:nvPr/>
        </p:nvSpPr>
        <p:spPr>
          <a:xfrm>
            <a:off x="107504" y="0"/>
            <a:ext cx="2664296" cy="6206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3119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19872" y="24058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Interpretes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187624" y="5157192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*Es importante comentar que para que los cursos sean incluidos en los reportes de capacitación es necesario llevar a cabo la documentación como;  detección  de necesidades , solicitud de capacitación, evolución etc.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566188" y="1772816"/>
          <a:ext cx="7848871" cy="2494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7580">
                  <a:extLst>
                    <a:ext uri="{9D8B030D-6E8A-4147-A177-3AD203B41FA5}">
                      <a16:colId xmlns:a16="http://schemas.microsoft.com/office/drawing/2014/main" val="3489875266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453103009"/>
                    </a:ext>
                  </a:extLst>
                </a:gridCol>
                <a:gridCol w="960776">
                  <a:extLst>
                    <a:ext uri="{9D8B030D-6E8A-4147-A177-3AD203B41FA5}">
                      <a16:colId xmlns:a16="http://schemas.microsoft.com/office/drawing/2014/main" val="1102112057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88361465"/>
                    </a:ext>
                  </a:extLst>
                </a:gridCol>
                <a:gridCol w="2306219">
                  <a:extLst>
                    <a:ext uri="{9D8B030D-6E8A-4147-A177-3AD203B41FA5}">
                      <a16:colId xmlns:a16="http://schemas.microsoft.com/office/drawing/2014/main" val="1231787834"/>
                    </a:ext>
                  </a:extLst>
                </a:gridCol>
              </a:tblGrid>
              <a:tr h="482877">
                <a:tc>
                  <a:txBody>
                    <a:bodyPr/>
                    <a:lstStyle/>
                    <a:p>
                      <a:r>
                        <a:rPr lang="es-MX" sz="1600" dirty="0"/>
                        <a:t>CURSO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PARTICIPANTES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ÁREA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FECHA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IMPACTO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548980"/>
                  </a:ext>
                </a:extLst>
              </a:tr>
              <a:tr h="1677363">
                <a:tc>
                  <a:txBody>
                    <a:bodyPr/>
                    <a:lstStyle/>
                    <a:p>
                      <a:r>
                        <a:rPr lang="es-MX" sz="1100" dirty="0"/>
                        <a:t>Capacitación para intérpretes para fortalecer el proceso de comunicación entre los estudiantes e intérpretes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/>
                        <a:t>Secretaría Académica </a:t>
                      </a:r>
                    </a:p>
                    <a:p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Mayo</a:t>
                      </a:r>
                      <a:r>
                        <a:rPr lang="es-MX" sz="1200" baseline="0" dirty="0"/>
                        <a:t> – Junio 2021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Beneficiaran a los intérpretes del programa de inclusión; de esta manera serán más sensibles y tendrán mayores herramientas sobre la atención al estudiante Sordo, la actividad de  interpretar, las implicaciones éticas y legales en este ámbito y la constante  comunicación efectiva  entre el alumno sordo y el intérprete</a:t>
                      </a:r>
                      <a:r>
                        <a:rPr lang="es-MX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MX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5412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5364088" y="425251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bg1"/>
                </a:solidFill>
              </a:rPr>
              <a:t>CAPACITACIÓN MAYO-AGOSTO  2021 </a:t>
            </a:r>
          </a:p>
        </p:txBody>
      </p:sp>
    </p:spTree>
    <p:extLst>
      <p:ext uri="{BB962C8B-B14F-4D97-AF65-F5344CB8AC3E}">
        <p14:creationId xmlns:p14="http://schemas.microsoft.com/office/powerpoint/2010/main" val="1795524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19872" y="24058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Directores y Tutores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187624" y="5157192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*Es importante comentar que para que los cursos sean incluidos en los reportes de capacitación es necesario llevar a cabo la documentación como;  detección  de necesidades , solicitud de capacitación, evolución etc.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323527" y="1412776"/>
          <a:ext cx="828092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121">
                  <a:extLst>
                    <a:ext uri="{9D8B030D-6E8A-4147-A177-3AD203B41FA5}">
                      <a16:colId xmlns:a16="http://schemas.microsoft.com/office/drawing/2014/main" val="3489875266"/>
                    </a:ext>
                  </a:extLst>
                </a:gridCol>
                <a:gridCol w="1369438">
                  <a:extLst>
                    <a:ext uri="{9D8B030D-6E8A-4147-A177-3AD203B41FA5}">
                      <a16:colId xmlns:a16="http://schemas.microsoft.com/office/drawing/2014/main" val="3453103009"/>
                    </a:ext>
                  </a:extLst>
                </a:gridCol>
                <a:gridCol w="1154618">
                  <a:extLst>
                    <a:ext uri="{9D8B030D-6E8A-4147-A177-3AD203B41FA5}">
                      <a16:colId xmlns:a16="http://schemas.microsoft.com/office/drawing/2014/main" val="1102112057"/>
                    </a:ext>
                  </a:extLst>
                </a:gridCol>
                <a:gridCol w="1139576">
                  <a:extLst>
                    <a:ext uri="{9D8B030D-6E8A-4147-A177-3AD203B41FA5}">
                      <a16:colId xmlns:a16="http://schemas.microsoft.com/office/drawing/2014/main" val="88361465"/>
                    </a:ext>
                  </a:extLst>
                </a:gridCol>
                <a:gridCol w="2433167">
                  <a:extLst>
                    <a:ext uri="{9D8B030D-6E8A-4147-A177-3AD203B41FA5}">
                      <a16:colId xmlns:a16="http://schemas.microsoft.com/office/drawing/2014/main" val="1231787834"/>
                    </a:ext>
                  </a:extLst>
                </a:gridCol>
              </a:tblGrid>
              <a:tr h="482877">
                <a:tc>
                  <a:txBody>
                    <a:bodyPr/>
                    <a:lstStyle/>
                    <a:p>
                      <a:r>
                        <a:rPr lang="es-MX" sz="1600" dirty="0"/>
                        <a:t>CURSO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PARTICIPANTES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ÁREA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FECHA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IMPACTO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548980"/>
                  </a:ext>
                </a:extLst>
              </a:tr>
              <a:tr h="1677363">
                <a:tc>
                  <a:txBody>
                    <a:bodyPr/>
                    <a:lstStyle/>
                    <a:p>
                      <a:r>
                        <a:rPr lang="es-MX" sz="1100" dirty="0"/>
                        <a:t>Capacitación para intérpretes para fortalecer el proceso de comunicación entre los estudiantes e intérpretes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100" dirty="0"/>
                        <a:t>Secretaría Académica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100" dirty="0"/>
                        <a:t>Programas</a:t>
                      </a:r>
                      <a:r>
                        <a:rPr lang="es-MX" sz="1100" baseline="0" dirty="0"/>
                        <a:t> Educativos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s-MX" sz="1100" dirty="0"/>
                    </a:p>
                    <a:p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Mayo</a:t>
                      </a:r>
                      <a:r>
                        <a:rPr lang="es-MX" sz="1200" baseline="0" dirty="0"/>
                        <a:t> -  Junio 2021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Beneficiaran a los intérpretes del programa de inclusión; de esta manera serán más sensibles y tendrán mayores herramientas sobre la atención al estudiante Sordo, la actividad de  interpretar, las implicaciones éticas y legales en este ámbito y la constante  comunicación efectiva  entre el alumno sordo y el intérprete</a:t>
                      </a:r>
                      <a:r>
                        <a:rPr lang="es-MX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MX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5412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5364088" y="425251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bg1"/>
                </a:solidFill>
              </a:rPr>
              <a:t>CAPACITACIÓN MAYO-AGOSTO  2021 </a:t>
            </a:r>
          </a:p>
        </p:txBody>
      </p:sp>
    </p:spTree>
    <p:extLst>
      <p:ext uri="{BB962C8B-B14F-4D97-AF65-F5344CB8AC3E}">
        <p14:creationId xmlns:p14="http://schemas.microsoft.com/office/powerpoint/2010/main" val="588183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498113" y="980729"/>
            <a:ext cx="3497823" cy="2448272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4283968" y="997701"/>
            <a:ext cx="3744416" cy="24313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920365B-4DB2-415A-A904-E6DE389AD41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71" y="3645024"/>
            <a:ext cx="3496065" cy="2664296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DC23425-33F2-4BC1-BC87-8B8EBBBAC48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283969" y="3645025"/>
            <a:ext cx="374441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5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551D285B-B505-4BB0-99AE-0D4D270C26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180362"/>
              </p:ext>
            </p:extLst>
          </p:nvPr>
        </p:nvGraphicFramePr>
        <p:xfrm>
          <a:off x="539552" y="2204864"/>
          <a:ext cx="7272808" cy="3688080"/>
        </p:xfrm>
        <a:graphic>
          <a:graphicData uri="http://schemas.openxmlformats.org/drawingml/2006/table">
            <a:tbl>
              <a:tblPr/>
              <a:tblGrid>
                <a:gridCol w="1670976">
                  <a:extLst>
                    <a:ext uri="{9D8B030D-6E8A-4147-A177-3AD203B41FA5}">
                      <a16:colId xmlns:a16="http://schemas.microsoft.com/office/drawing/2014/main" val="1605024583"/>
                    </a:ext>
                  </a:extLst>
                </a:gridCol>
                <a:gridCol w="1151764">
                  <a:extLst>
                    <a:ext uri="{9D8B030D-6E8A-4147-A177-3AD203B41FA5}">
                      <a16:colId xmlns:a16="http://schemas.microsoft.com/office/drawing/2014/main" val="3641924620"/>
                    </a:ext>
                  </a:extLst>
                </a:gridCol>
                <a:gridCol w="1085140">
                  <a:extLst>
                    <a:ext uri="{9D8B030D-6E8A-4147-A177-3AD203B41FA5}">
                      <a16:colId xmlns:a16="http://schemas.microsoft.com/office/drawing/2014/main" val="2623021870"/>
                    </a:ext>
                  </a:extLst>
                </a:gridCol>
                <a:gridCol w="1085140">
                  <a:extLst>
                    <a:ext uri="{9D8B030D-6E8A-4147-A177-3AD203B41FA5}">
                      <a16:colId xmlns:a16="http://schemas.microsoft.com/office/drawing/2014/main" val="3480370176"/>
                    </a:ext>
                  </a:extLst>
                </a:gridCol>
                <a:gridCol w="1031533">
                  <a:extLst>
                    <a:ext uri="{9D8B030D-6E8A-4147-A177-3AD203B41FA5}">
                      <a16:colId xmlns:a16="http://schemas.microsoft.com/office/drawing/2014/main" val="4181591759"/>
                    </a:ext>
                  </a:extLst>
                </a:gridCol>
                <a:gridCol w="1248255">
                  <a:extLst>
                    <a:ext uri="{9D8B030D-6E8A-4147-A177-3AD203B41FA5}">
                      <a16:colId xmlns:a16="http://schemas.microsoft.com/office/drawing/2014/main" val="2410208823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Graphik Regular"/>
                        </a:rPr>
                        <a:t>Ejes Estratégicos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Graphik Regular"/>
                        </a:rPr>
                        <a:t>Valor del indicador al inicio del ciclo escolar 2020-2021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Graphik Regular"/>
                        </a:rPr>
                        <a:t>Logros en lo que va del ciclo 2020 - 2021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Graphik Regular"/>
                        </a:rPr>
                        <a:t>Retos hacia  la  conclusión del ciclo 2020 - 2021</a:t>
                      </a:r>
                      <a:endParaRPr lang="es-MX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Graphik Regular"/>
                        </a:rPr>
                        <a:t>Acciones por realizar para el logro 2020-2021</a:t>
                      </a:r>
                      <a:endParaRPr lang="es-MX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Graphik Regular"/>
                        </a:rPr>
                        <a:t>Área (s) responsable (s) para el cumplimiento 2020-2021</a:t>
                      </a:r>
                      <a:endParaRPr lang="es-MX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9382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MX" sz="14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</a:rPr>
                        <a:t>Mejora de los Aprendizajes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</a:rPr>
                        <a:t>(Indicador Reprobación)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s-MX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MX" sz="14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</a:rPr>
                        <a:t>3.21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14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MX" sz="14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</a:rPr>
                        <a:t> 6.37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14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MX" sz="14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</a:rPr>
                        <a:t>Mantener los resultados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  <a:latin typeface="Calibri" panose="020F0502020204030204" pitchFamily="34" charset="0"/>
                        </a:rPr>
                        <a:t>- Apoyo </a:t>
                      </a:r>
                      <a:r>
                        <a:rPr lang="es-MX" sz="1050" dirty="0" err="1">
                          <a:effectLst/>
                          <a:latin typeface="Calibri" panose="020F0502020204030204" pitchFamily="34" charset="0"/>
                        </a:rPr>
                        <a:t>psicopedagó-gico</a:t>
                      </a:r>
                      <a:endParaRPr lang="es-MX" sz="105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MX" sz="105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  <a:latin typeface="Calibri" panose="020F0502020204030204" pitchFamily="34" charset="0"/>
                        </a:rPr>
                        <a:t>-Regularización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  <a:latin typeface="Calibri" panose="020F0502020204030204" pitchFamily="34" charset="0"/>
                        </a:rPr>
                        <a:t> Depto. De Servicios Estudiantiles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MX" sz="105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MX" sz="105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  <a:latin typeface="Calibri" panose="020F0502020204030204" pitchFamily="34" charset="0"/>
                        </a:rPr>
                        <a:t>Direcciones de PPEE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3915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MX" sz="14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</a:rPr>
                        <a:t>Mejora de los Aprendizajes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</a:rPr>
                        <a:t>(Indicador Aprovechamiento Académico)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s-MX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MX" sz="14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</a:rPr>
                        <a:t>8.7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MX" sz="14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</a:rPr>
                        <a:t>8.79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</a:rPr>
                        <a:t>Mantener los resultados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  <a:latin typeface="Calibri" panose="020F0502020204030204" pitchFamily="34" charset="0"/>
                        </a:rPr>
                        <a:t> -Capacitación Docente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MX" sz="105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  <a:latin typeface="Calibri" panose="020F0502020204030204" pitchFamily="34" charset="0"/>
                        </a:rPr>
                        <a:t>-Tutoría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MX" sz="105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  <a:latin typeface="Calibri" panose="020F0502020204030204" pitchFamily="34" charset="0"/>
                        </a:rPr>
                        <a:t>-Asesoría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  <a:latin typeface="Calibri" panose="020F0502020204030204" pitchFamily="34" charset="0"/>
                        </a:rPr>
                        <a:t> -Depto. De Personal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MX" sz="105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  <a:latin typeface="Calibri" panose="020F0502020204030204" pitchFamily="34" charset="0"/>
                        </a:rPr>
                        <a:t>-Depto. De Tutorías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MX" sz="105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  <a:latin typeface="Calibri" panose="020F0502020204030204" pitchFamily="34" charset="0"/>
                        </a:rPr>
                        <a:t>Direcciones de PPEE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213496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C0D0B0B5-B74A-4437-865F-A5DE230A4DBA}"/>
              </a:ext>
            </a:extLst>
          </p:cNvPr>
          <p:cNvSpPr txBox="1"/>
          <p:nvPr/>
        </p:nvSpPr>
        <p:spPr>
          <a:xfrm>
            <a:off x="1547664" y="131840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b="1" dirty="0"/>
              <a:t>Tabla de logros y retos 2020-2021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9D163FF-EA77-47B0-8812-2A3A4B0732D5}"/>
              </a:ext>
            </a:extLst>
          </p:cNvPr>
          <p:cNvSpPr/>
          <p:nvPr/>
        </p:nvSpPr>
        <p:spPr>
          <a:xfrm>
            <a:off x="107504" y="0"/>
            <a:ext cx="2664296" cy="6206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0817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ortar y redondear rectángulo de esquina sencilla 15">
            <a:extLst>
              <a:ext uri="{FF2B5EF4-FFF2-40B4-BE49-F238E27FC236}">
                <a16:creationId xmlns:a16="http://schemas.microsoft.com/office/drawing/2014/main" id="{E18B75C2-BEB1-4715-B14D-53609F8FD931}"/>
              </a:ext>
            </a:extLst>
          </p:cNvPr>
          <p:cNvSpPr/>
          <p:nvPr/>
        </p:nvSpPr>
        <p:spPr>
          <a:xfrm>
            <a:off x="827585" y="3439714"/>
            <a:ext cx="1368152" cy="2293542"/>
          </a:xfrm>
          <a:prstGeom prst="snip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Mejora de los </a:t>
            </a:r>
            <a:r>
              <a:rPr lang="es-ES" sz="1400" b="1" dirty="0"/>
              <a:t>aprendizajes</a:t>
            </a:r>
            <a:endParaRPr lang="es-ES_tradnl" sz="1400" b="1" dirty="0"/>
          </a:p>
        </p:txBody>
      </p:sp>
      <p:sp>
        <p:nvSpPr>
          <p:cNvPr id="8" name="Rectángulo 8">
            <a:extLst>
              <a:ext uri="{FF2B5EF4-FFF2-40B4-BE49-F238E27FC236}">
                <a16:creationId xmlns:a16="http://schemas.microsoft.com/office/drawing/2014/main" id="{29D6E292-285A-42C2-A3F6-B628394D771C}"/>
              </a:ext>
            </a:extLst>
          </p:cNvPr>
          <p:cNvSpPr/>
          <p:nvPr/>
        </p:nvSpPr>
        <p:spPr>
          <a:xfrm>
            <a:off x="2411760" y="3977769"/>
            <a:ext cx="54367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  <a:ea typeface="Eurostile" charset="0"/>
                <a:cs typeface="Eurostile" charset="0"/>
              </a:rPr>
              <a:t>Promedio de aprovechamiento académico por período escolar</a:t>
            </a:r>
          </a:p>
          <a:p>
            <a:endParaRPr lang="es-ES" sz="2000" dirty="0">
              <a:solidFill>
                <a:schemeClr val="accent2">
                  <a:lumMod val="75000"/>
                </a:schemeClr>
              </a:solidFill>
              <a:ea typeface="Eurostile" charset="0"/>
              <a:cs typeface="Eurostile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  <a:ea typeface="Eurostile" charset="0"/>
                <a:cs typeface="Eurostile" charset="0"/>
              </a:rPr>
              <a:t>Porcentaje de reprobación por período escolar</a:t>
            </a:r>
          </a:p>
        </p:txBody>
      </p:sp>
      <p:sp>
        <p:nvSpPr>
          <p:cNvPr id="9" name="Rectángulo 1">
            <a:extLst>
              <a:ext uri="{FF2B5EF4-FFF2-40B4-BE49-F238E27FC236}">
                <a16:creationId xmlns:a16="http://schemas.microsoft.com/office/drawing/2014/main" id="{821C38D1-CAC2-466D-AA7A-79C299FCE12D}"/>
              </a:ext>
            </a:extLst>
          </p:cNvPr>
          <p:cNvSpPr/>
          <p:nvPr/>
        </p:nvSpPr>
        <p:spPr>
          <a:xfrm>
            <a:off x="827585" y="1556792"/>
            <a:ext cx="70209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rgbClr val="000000"/>
                </a:solidFill>
              </a:rPr>
              <a:t>c. Mejora de los aprendizajes</a:t>
            </a:r>
            <a:endParaRPr lang="es-MX" sz="2800" dirty="0">
              <a:solidFill>
                <a:srgbClr val="000000"/>
              </a:solidFill>
            </a:endParaRPr>
          </a:p>
          <a:p>
            <a:pPr algn="just"/>
            <a:r>
              <a:rPr lang="es-MX" sz="2000" kern="100" spc="-5" dirty="0">
                <a:solidFill>
                  <a:srgbClr val="000000"/>
                </a:solidFill>
              </a:rPr>
              <a:t>Identificar los niveles de avance respecto de los resultados de desempeño, asistencia, participación en clase, avance programático y cumplimiento de actividades extracurriculares.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7042024-3774-4A30-B3AC-D984078104F2}"/>
              </a:ext>
            </a:extLst>
          </p:cNvPr>
          <p:cNvSpPr/>
          <p:nvPr/>
        </p:nvSpPr>
        <p:spPr>
          <a:xfrm>
            <a:off x="107504" y="0"/>
            <a:ext cx="2664296" cy="6206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1708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CC2F6916-D852-4359-9A0D-B0A1C1A8566D}"/>
              </a:ext>
            </a:extLst>
          </p:cNvPr>
          <p:cNvSpPr/>
          <p:nvPr/>
        </p:nvSpPr>
        <p:spPr>
          <a:xfrm>
            <a:off x="107504" y="0"/>
            <a:ext cx="2664296" cy="6206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BF07393-56FB-4A5C-93F9-741C2E572C07}"/>
              </a:ext>
            </a:extLst>
          </p:cNvPr>
          <p:cNvSpPr txBox="1"/>
          <p:nvPr/>
        </p:nvSpPr>
        <p:spPr>
          <a:xfrm>
            <a:off x="1187624" y="1484784"/>
            <a:ext cx="2444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993300"/>
                </a:solidFill>
              </a:rPr>
              <a:t>RUTA DE MEJORA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35D44CD-0A4D-4E5A-9880-D7FE20E760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" t="34593" r="12199" b="23388"/>
          <a:stretch/>
        </p:blipFill>
        <p:spPr>
          <a:xfrm>
            <a:off x="-16296" y="2399048"/>
            <a:ext cx="9052792" cy="246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81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E5B2169-B97A-40B7-95B8-46A8066A5427}"/>
              </a:ext>
            </a:extLst>
          </p:cNvPr>
          <p:cNvSpPr txBox="1"/>
          <p:nvPr/>
        </p:nvSpPr>
        <p:spPr>
          <a:xfrm>
            <a:off x="1907704" y="2420888"/>
            <a:ext cx="48910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¡Muchas Gracias!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F859B1-CECE-4FEA-9326-DAEC9894AD40}"/>
              </a:ext>
            </a:extLst>
          </p:cNvPr>
          <p:cNvSpPr txBox="1"/>
          <p:nvPr/>
        </p:nvSpPr>
        <p:spPr>
          <a:xfrm>
            <a:off x="899592" y="4293096"/>
            <a:ext cx="466044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chemeClr val="bg1">
                    <a:lumMod val="50000"/>
                  </a:schemeClr>
                </a:solidFill>
              </a:rPr>
              <a:t>Dra. Gloria Martínez</a:t>
            </a:r>
          </a:p>
          <a:p>
            <a:r>
              <a:rPr lang="es-MX" sz="2000" b="1" dirty="0">
                <a:solidFill>
                  <a:schemeClr val="bg1">
                    <a:lumMod val="50000"/>
                  </a:schemeClr>
                </a:solidFill>
                <a:hlinkClick r:id="rId2"/>
              </a:rPr>
              <a:t>gmartinez@utvm.edu.mx</a:t>
            </a:r>
            <a:r>
              <a:rPr lang="es-MX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es-MX" sz="2000" b="1" dirty="0">
                <a:solidFill>
                  <a:schemeClr val="bg1">
                    <a:lumMod val="50000"/>
                  </a:schemeClr>
                </a:solidFill>
              </a:rPr>
              <a:t>Mtro. Oliver García</a:t>
            </a:r>
          </a:p>
          <a:p>
            <a:r>
              <a:rPr lang="es-MX" sz="2000" b="1" dirty="0">
                <a:solidFill>
                  <a:schemeClr val="bg1">
                    <a:lumMod val="50000"/>
                  </a:schemeClr>
                </a:solidFill>
                <a:hlinkClick r:id="rId3"/>
              </a:rPr>
              <a:t>ogarcia@utvm.edu.mx</a:t>
            </a:r>
            <a:r>
              <a:rPr lang="es-MX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es-MX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es-MX" sz="1600" b="1" dirty="0">
                <a:solidFill>
                  <a:schemeClr val="bg1">
                    <a:lumMod val="50000"/>
                  </a:schemeClr>
                </a:solidFill>
              </a:rPr>
              <a:t>Coordinadores del Eje de Mejora de los Aprendizajes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7358AE2-3809-4B24-9FF8-E64E03832A90}"/>
              </a:ext>
            </a:extLst>
          </p:cNvPr>
          <p:cNvSpPr/>
          <p:nvPr/>
        </p:nvSpPr>
        <p:spPr>
          <a:xfrm>
            <a:off x="107504" y="0"/>
            <a:ext cx="2664296" cy="6206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6841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8A06F22-C6B7-4860-AFF1-A6009D6CE608}"/>
              </a:ext>
            </a:extLst>
          </p:cNvPr>
          <p:cNvSpPr txBox="1"/>
          <p:nvPr/>
        </p:nvSpPr>
        <p:spPr>
          <a:xfrm>
            <a:off x="1115616" y="2132856"/>
            <a:ext cx="3937232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rgbClr val="C00000"/>
                </a:solidFill>
              </a:rPr>
              <a:t>ACCIONES ESTRATÉGICAS</a:t>
            </a:r>
          </a:p>
          <a:p>
            <a:endParaRPr lang="es-MX" sz="2400" dirty="0"/>
          </a:p>
          <a:p>
            <a:r>
              <a:rPr lang="es-MX" sz="2400" dirty="0"/>
              <a:t>-Tutorías</a:t>
            </a:r>
          </a:p>
          <a:p>
            <a:r>
              <a:rPr lang="es-MX" sz="2400" dirty="0"/>
              <a:t>-Asesorías</a:t>
            </a:r>
          </a:p>
          <a:p>
            <a:r>
              <a:rPr lang="es-MX" sz="2400" dirty="0"/>
              <a:t>-Apoyo Psicopedagógico</a:t>
            </a:r>
          </a:p>
          <a:p>
            <a:r>
              <a:rPr lang="es-MX" sz="2400" dirty="0"/>
              <a:t>-Regularizaciones</a:t>
            </a:r>
          </a:p>
          <a:p>
            <a:r>
              <a:rPr lang="es-MX" sz="2400" dirty="0"/>
              <a:t>-Capacitación docente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61ED5B-CF7E-48DF-A44E-4BCDEA941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3212976"/>
            <a:ext cx="2405735" cy="2400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65CDFCB-402B-4D32-B11A-0A553B64EBD0}"/>
              </a:ext>
            </a:extLst>
          </p:cNvPr>
          <p:cNvSpPr/>
          <p:nvPr/>
        </p:nvSpPr>
        <p:spPr>
          <a:xfrm>
            <a:off x="107504" y="0"/>
            <a:ext cx="2664296" cy="6206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9626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91309DB-B7D4-42F6-8A21-201FE9BAB3A2}"/>
              </a:ext>
            </a:extLst>
          </p:cNvPr>
          <p:cNvSpPr txBox="1"/>
          <p:nvPr/>
        </p:nvSpPr>
        <p:spPr>
          <a:xfrm>
            <a:off x="1439652" y="908720"/>
            <a:ext cx="1903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>
                <a:solidFill>
                  <a:srgbClr val="C00000"/>
                </a:solidFill>
              </a:rPr>
              <a:t>Tutorías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FC7D3F0-4551-4AF4-991C-18C0CBB1F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196222"/>
            <a:ext cx="6220121" cy="349711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B8F681D-8EBB-4558-911B-17759F80F033}"/>
              </a:ext>
            </a:extLst>
          </p:cNvPr>
          <p:cNvSpPr/>
          <p:nvPr/>
        </p:nvSpPr>
        <p:spPr>
          <a:xfrm>
            <a:off x="107504" y="0"/>
            <a:ext cx="2664296" cy="6206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76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0C51A1B-83BF-48B9-B730-10A1383FFAF8}"/>
              </a:ext>
            </a:extLst>
          </p:cNvPr>
          <p:cNvSpPr/>
          <p:nvPr/>
        </p:nvSpPr>
        <p:spPr>
          <a:xfrm>
            <a:off x="107504" y="0"/>
            <a:ext cx="2664296" cy="6206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53701F2-EF4C-469D-979E-75700149EDB2}"/>
              </a:ext>
            </a:extLst>
          </p:cNvPr>
          <p:cNvSpPr/>
          <p:nvPr/>
        </p:nvSpPr>
        <p:spPr>
          <a:xfrm>
            <a:off x="731449" y="787926"/>
            <a:ext cx="722492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/>
              <a:t>En el  periodo mayo-agosto 2021 se cuenta con un total de 47 tutores  y  1 coordinador  de tutorías  al interior de cada PE. Como cada cuatrimestre los tutores han  apoyado y dado seguimiento a la participación de los alumnos en diferentes actividades académicas como son los talleres programados por el área de psicopedagogía, la realización o  asistencia presencial o virtual al homenaje</a:t>
            </a:r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r>
              <a:rPr lang="es-MX" dirty="0"/>
              <a:t> </a:t>
            </a:r>
          </a:p>
          <a:p>
            <a:pPr algn="just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5159DB2-980A-4BE5-9569-6C1D079C28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79414"/>
            <a:ext cx="3243364" cy="182185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4AF20F1-3AAF-4638-A82F-5C317AD4E7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894" y="2708920"/>
            <a:ext cx="3792353" cy="379235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22FB3F8-738A-4FEC-9618-630CFDFD7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2708920"/>
            <a:ext cx="3240445" cy="182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68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F4CF24E-8FFD-482E-BB9B-0F1329DD1D08}"/>
              </a:ext>
            </a:extLst>
          </p:cNvPr>
          <p:cNvSpPr/>
          <p:nvPr/>
        </p:nvSpPr>
        <p:spPr>
          <a:xfrm>
            <a:off x="107504" y="0"/>
            <a:ext cx="2664296" cy="6206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55062D-81B6-4DD5-9373-4E9EB95D1D87}"/>
              </a:ext>
            </a:extLst>
          </p:cNvPr>
          <p:cNvSpPr txBox="1"/>
          <p:nvPr/>
        </p:nvSpPr>
        <p:spPr>
          <a:xfrm>
            <a:off x="791580" y="943560"/>
            <a:ext cx="7560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/>
              <a:t>Los tutores con sus actividades programadas y realizadas  de manera cuatrimestral buscan contribuir a la formación integral de los estudiantes.  Al momento algunas temáticas abordadas son  valores universales,  autoconocimiento,  autoestima, entre otras. </a:t>
            </a:r>
          </a:p>
          <a:p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8A6B2CD-9803-46CC-ADE6-18BF095D3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20888"/>
            <a:ext cx="3170910" cy="23193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CDF460D-77AB-404E-98FB-E87A62C84E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487130"/>
            <a:ext cx="2854415" cy="219050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45E8AD2-6381-445A-9CC7-940B63BDB9D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375613" y="3933057"/>
            <a:ext cx="2516867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98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7337E26-E236-4596-B9A4-0DAF982FAE32}"/>
              </a:ext>
            </a:extLst>
          </p:cNvPr>
          <p:cNvSpPr/>
          <p:nvPr/>
        </p:nvSpPr>
        <p:spPr>
          <a:xfrm>
            <a:off x="107504" y="0"/>
            <a:ext cx="2664296" cy="6206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8CCE75F8-8BFA-4155-9DC2-3691A9BA1BCA}"/>
              </a:ext>
            </a:extLst>
          </p:cNvPr>
          <p:cNvSpPr txBox="1">
            <a:spLocks/>
          </p:cNvSpPr>
          <p:nvPr/>
        </p:nvSpPr>
        <p:spPr>
          <a:xfrm>
            <a:off x="539552" y="1253331"/>
            <a:ext cx="774243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dirty="0"/>
              <a:t>Para el seguimiento y evaluación de asesorías académicas, indicador establecido en el PIT,  desde secretaría Académica se consideró retomar y fortalecer el apartado de asesorías virtuales en  el SIIN, ya que es una herramienta acorde a la nueva normalidad.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90F9828-192D-4E20-81F7-6C4DB2BBE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3779276"/>
            <a:ext cx="4371975" cy="245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82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91309DB-B7D4-42F6-8A21-201FE9BAB3A2}"/>
              </a:ext>
            </a:extLst>
          </p:cNvPr>
          <p:cNvSpPr txBox="1"/>
          <p:nvPr/>
        </p:nvSpPr>
        <p:spPr>
          <a:xfrm>
            <a:off x="1187624" y="1054512"/>
            <a:ext cx="2207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>
                <a:solidFill>
                  <a:srgbClr val="C00000"/>
                </a:solidFill>
              </a:rPr>
              <a:t>Asesorías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B8F681D-8EBB-4558-911B-17759F80F033}"/>
              </a:ext>
            </a:extLst>
          </p:cNvPr>
          <p:cNvSpPr/>
          <p:nvPr/>
        </p:nvSpPr>
        <p:spPr>
          <a:xfrm>
            <a:off x="107504" y="0"/>
            <a:ext cx="2664296" cy="6206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2665595-138F-48D1-8765-230C45999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03" y="4099911"/>
            <a:ext cx="3931433" cy="221035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2B24F2E-DD01-478A-95C6-29A7CFD24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421" y="4096347"/>
            <a:ext cx="3931433" cy="221035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1047599-E949-436F-884E-D627DFAB9AC8}"/>
              </a:ext>
            </a:extLst>
          </p:cNvPr>
          <p:cNvSpPr txBox="1"/>
          <p:nvPr/>
        </p:nvSpPr>
        <p:spPr>
          <a:xfrm>
            <a:off x="683568" y="2434923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/>
              <a:t>Se realizó una capacitación sobre el Sistema de Asesorías Virtuales para formalizar las asesorías que llevan a cabo los docentes a través de diferentes medios electrónicos.</a:t>
            </a:r>
          </a:p>
        </p:txBody>
      </p:sp>
    </p:spTree>
    <p:extLst>
      <p:ext uri="{BB962C8B-B14F-4D97-AF65-F5344CB8AC3E}">
        <p14:creationId xmlns:p14="http://schemas.microsoft.com/office/powerpoint/2010/main" val="3416342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0FDAB52-D156-4563-8420-C004A3E962BE}"/>
              </a:ext>
            </a:extLst>
          </p:cNvPr>
          <p:cNvSpPr txBox="1"/>
          <p:nvPr/>
        </p:nvSpPr>
        <p:spPr>
          <a:xfrm>
            <a:off x="4114800" y="297511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EC6720-1C56-4833-98FA-D550DC7A989F}"/>
              </a:ext>
            </a:extLst>
          </p:cNvPr>
          <p:cNvSpPr txBox="1"/>
          <p:nvPr/>
        </p:nvSpPr>
        <p:spPr>
          <a:xfrm>
            <a:off x="323528" y="2972747"/>
            <a:ext cx="7560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>Estudiantes atendidos en </a:t>
            </a:r>
          </a:p>
          <a:p>
            <a:pPr algn="ctr"/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>psicopedagogía:</a:t>
            </a:r>
          </a:p>
          <a:p>
            <a:pPr algn="ctr"/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>  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s-ES" sz="4000" b="1" dirty="0">
                <a:solidFill>
                  <a:schemeClr val="accent1">
                    <a:lumMod val="75000"/>
                  </a:schemeClr>
                </a:solidFill>
              </a:rPr>
              <a:t>Mayo Agosto 2021: 30</a:t>
            </a:r>
            <a:endParaRPr lang="es-MX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365E7A-0A6F-4294-A114-68EE6B60791B}"/>
              </a:ext>
            </a:extLst>
          </p:cNvPr>
          <p:cNvSpPr txBox="1"/>
          <p:nvPr/>
        </p:nvSpPr>
        <p:spPr>
          <a:xfrm>
            <a:off x="827584" y="1556792"/>
            <a:ext cx="5959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>
                <a:solidFill>
                  <a:srgbClr val="993300"/>
                </a:solidFill>
              </a:rPr>
              <a:t>APOYO PSICOPEDAGÓGICO</a:t>
            </a:r>
          </a:p>
        </p:txBody>
      </p:sp>
    </p:spTree>
    <p:extLst>
      <p:ext uri="{BB962C8B-B14F-4D97-AF65-F5344CB8AC3E}">
        <p14:creationId xmlns:p14="http://schemas.microsoft.com/office/powerpoint/2010/main" val="35803340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773</Words>
  <Application>Microsoft Office PowerPoint</Application>
  <PresentationFormat>Presentación en pantalla (4:3)</PresentationFormat>
  <Paragraphs>130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Avenir Black</vt:lpstr>
      <vt:lpstr>Calibri</vt:lpstr>
      <vt:lpstr>Calibri Light</vt:lpstr>
      <vt:lpstr>Graphik Regular</vt:lpstr>
      <vt:lpstr>Tema de Office</vt:lpstr>
      <vt:lpstr>Consejo Técnico  de Educación Superior CTES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Consejos Técnicos Escolares  de Educación Superior CTEES </dc:title>
  <dc:creator>olivergr70@gmail.com</dc:creator>
  <cp:lastModifiedBy>olivergr70@gmail.com</cp:lastModifiedBy>
  <cp:revision>40</cp:revision>
  <dcterms:created xsi:type="dcterms:W3CDTF">2020-10-07T16:28:12Z</dcterms:created>
  <dcterms:modified xsi:type="dcterms:W3CDTF">2021-06-22T22:38:42Z</dcterms:modified>
</cp:coreProperties>
</file>